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440" r:id="rId2"/>
    <p:sldId id="441" r:id="rId3"/>
    <p:sldId id="442" r:id="rId4"/>
    <p:sldId id="443" r:id="rId5"/>
    <p:sldId id="444" r:id="rId6"/>
    <p:sldId id="445" r:id="rId7"/>
    <p:sldId id="446" r:id="rId8"/>
    <p:sldId id="447" r:id="rId9"/>
    <p:sldId id="448" r:id="rId10"/>
    <p:sldId id="449" r:id="rId11"/>
    <p:sldId id="450" r:id="rId12"/>
    <p:sldId id="45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167" autoAdjust="0"/>
  </p:normalViewPr>
  <p:slideViewPr>
    <p:cSldViewPr showGuides="1">
      <p:cViewPr varScale="1">
        <p:scale>
          <a:sx n="120" d="100"/>
          <a:sy n="120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3/18/2011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27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Visibility Graphs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Visibility Graph</a:t>
            </a:r>
            <a:r>
              <a:rPr lang="en-US" dirty="0" smtClean="0"/>
              <a:t> Construction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algorithm described is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is the number of vertices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sweeplin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771" y="0"/>
            <a:ext cx="8280457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sweeplin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771" y="0"/>
            <a:ext cx="8280457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we have to frequently plan paths on a static environment then it makes sense to use a data structure that supports efficient planning of subsequent paths</a:t>
            </a:r>
          </a:p>
          <a:p>
            <a:pPr lvl="1"/>
            <a:r>
              <a:rPr lang="en-US" dirty="0" smtClean="0"/>
              <a:t>e.g., visibility graph</a:t>
            </a:r>
          </a:p>
          <a:p>
            <a:pPr lvl="2"/>
            <a:r>
              <a:rPr lang="en-US" dirty="0" smtClean="0"/>
              <a:t>nodes correspond to vertices of polygonal obstacles</a:t>
            </a:r>
          </a:p>
          <a:p>
            <a:pPr lvl="2"/>
            <a:r>
              <a:rPr lang="en-US" dirty="0" smtClean="0"/>
              <a:t>edges correspond to paths between nodes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Roadmaps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the highways (in orange) in the GTA</a:t>
            </a:r>
            <a:endParaRPr lang="en-US" dirty="0"/>
          </a:p>
        </p:txBody>
      </p:sp>
      <p:pic>
        <p:nvPicPr>
          <p:cNvPr id="7" name="Picture 6" descr="road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100" y="1371600"/>
            <a:ext cx="52578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</a:p>
          <a:p>
            <a:pPr lvl="1"/>
            <a:r>
              <a:rPr lang="en-US" dirty="0" smtClean="0"/>
              <a:t>A union of one-dimensional curves is a roadmap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RM</a:t>
            </a:r>
            <a:r>
              <a:rPr lang="en-US" dirty="0" smtClean="0"/>
              <a:t>) if for all starting points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en-US" dirty="0" smtClean="0"/>
              <a:t>) and goal points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dirty="0" smtClean="0"/>
              <a:t>) in </a:t>
            </a:r>
            <a:r>
              <a:rPr lang="en-US" dirty="0" err="1" smtClean="0"/>
              <a:t>freespace</a:t>
            </a:r>
            <a:r>
              <a:rPr lang="en-US" dirty="0" smtClean="0"/>
              <a:t>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err="1" smtClean="0"/>
              <a:t>free</a:t>
            </a:r>
            <a:r>
              <a:rPr lang="en-US" dirty="0" smtClean="0"/>
              <a:t>) that can be connected by a path the following properties hold:</a:t>
            </a:r>
          </a:p>
          <a:p>
            <a:pPr lvl="1"/>
            <a:r>
              <a:rPr lang="en-US" dirty="0" smtClean="0"/>
              <a:t>Accessibility</a:t>
            </a:r>
          </a:p>
          <a:p>
            <a:pPr lvl="2"/>
            <a:r>
              <a:rPr lang="en-US" dirty="0" smtClean="0"/>
              <a:t>there exists a path from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en-US" dirty="0" smtClean="0"/>
              <a:t> to some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q'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RM</a:t>
            </a:r>
            <a:endParaRPr lang="en-US" dirty="0" smtClean="0"/>
          </a:p>
          <a:p>
            <a:pPr lvl="3"/>
            <a:r>
              <a:rPr lang="en-US" dirty="0" smtClean="0"/>
              <a:t>i.e., the robot can reach the roadmap from the start point</a:t>
            </a:r>
          </a:p>
          <a:p>
            <a:pPr lvl="1"/>
            <a:r>
              <a:rPr lang="en-US" dirty="0" err="1" smtClean="0"/>
              <a:t>Departability</a:t>
            </a:r>
            <a:endParaRPr lang="en-US" dirty="0" smtClean="0"/>
          </a:p>
          <a:p>
            <a:pPr lvl="2"/>
            <a:r>
              <a:rPr lang="en-US" dirty="0" smtClean="0"/>
              <a:t>there exists a path from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q'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RM</a:t>
            </a:r>
            <a:r>
              <a:rPr lang="en-US" dirty="0" smtClean="0"/>
              <a:t> to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i.e., the robot can depart the roadmap to reach the goal point</a:t>
            </a:r>
          </a:p>
          <a:p>
            <a:pPr lvl="1"/>
            <a:r>
              <a:rPr lang="en-US" dirty="0" smtClean="0"/>
              <a:t>Connectivity</a:t>
            </a:r>
          </a:p>
          <a:p>
            <a:pPr lvl="2"/>
            <a:r>
              <a:rPr lang="en-US" dirty="0" smtClean="0"/>
              <a:t>there exists a path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RM</a:t>
            </a:r>
            <a:r>
              <a:rPr lang="en-US" dirty="0" smtClean="0"/>
              <a:t> from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q'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en-US" dirty="0" smtClean="0"/>
              <a:t> to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q'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goal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dirty="0" smtClean="0">
                <a:cs typeface="Times New Roman" pitchFamily="18" charset="0"/>
              </a:rPr>
              <a:t>i.e., there is a path on the roadmap connecting the start and depart points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Visibility Graph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defined for 2D space with polygonal obstacles</a:t>
            </a:r>
          </a:p>
          <a:p>
            <a:r>
              <a:rPr lang="en-US" dirty="0" smtClean="0"/>
              <a:t>a graph where</a:t>
            </a:r>
          </a:p>
          <a:p>
            <a:pPr lvl="1"/>
            <a:r>
              <a:rPr lang="en-US" dirty="0" smtClean="0"/>
              <a:t>nodes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vertices of all obstacles }</a:t>
            </a:r>
          </a:p>
          <a:p>
            <a:pPr lvl="1"/>
            <a:r>
              <a:rPr lang="en-US" dirty="0" smtClean="0"/>
              <a:t>edges</a:t>
            </a:r>
          </a:p>
          <a:p>
            <a:pPr lvl="2"/>
            <a:r>
              <a:rPr lang="en-US" dirty="0" smtClean="0"/>
              <a:t>connect all pairs of nodes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/>
              <a:t> that are visible to one another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Visibility Graph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contains the shortest path between the start and goal</a:t>
            </a:r>
            <a:endParaRPr lang="en-US" dirty="0"/>
          </a:p>
        </p:txBody>
      </p:sp>
      <p:pic>
        <p:nvPicPr>
          <p:cNvPr id="7" name="Picture 6" descr="visgra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7253" y="1447800"/>
            <a:ext cx="5949493" cy="41553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6901" y="5715000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normally the start and goal points are included in the graph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762000" y="3124200"/>
            <a:ext cx="26670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1409700" y="3086100"/>
            <a:ext cx="20574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1752600" y="3657600"/>
            <a:ext cx="114300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05000" y="3276600"/>
            <a:ext cx="2209800" cy="137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905000" y="3581400"/>
            <a:ext cx="28194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4648200"/>
            <a:ext cx="15240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5943600" y="4876800"/>
            <a:ext cx="6096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6248400" y="4114800"/>
            <a:ext cx="10668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5448300" y="3771900"/>
            <a:ext cx="16002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4572001" y="2895601"/>
            <a:ext cx="2438399" cy="1524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3733800" y="2209800"/>
            <a:ext cx="2819400" cy="2667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4876800" y="3581400"/>
            <a:ext cx="167640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Visibility Graph Construction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start by drawing lines of sight from start and goal to all visible vertices</a:t>
            </a:r>
            <a:endParaRPr lang="en-US" dirty="0"/>
          </a:p>
        </p:txBody>
      </p:sp>
      <p:pic>
        <p:nvPicPr>
          <p:cNvPr id="7" name="Picture 6" descr="visgrap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209800"/>
            <a:ext cx="7315200" cy="35021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Visibility Graph</a:t>
            </a:r>
            <a:r>
              <a:rPr lang="en-US" dirty="0" smtClean="0"/>
              <a:t> Construction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next, draw lines of sight from every vertex of every obstacle</a:t>
            </a:r>
          </a:p>
          <a:p>
            <a:pPr lvl="1"/>
            <a:r>
              <a:rPr lang="en-US" dirty="0" smtClean="0"/>
              <a:t>edges of obstacles are also lines of sight</a:t>
            </a:r>
            <a:endParaRPr lang="en-US" dirty="0"/>
          </a:p>
        </p:txBody>
      </p:sp>
      <p:pic>
        <p:nvPicPr>
          <p:cNvPr id="7" name="Picture 6" descr="visgraph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209800"/>
            <a:ext cx="7315200" cy="35223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Visibility Graph</a:t>
            </a:r>
            <a:r>
              <a:rPr lang="en-US" dirty="0" smtClean="0"/>
              <a:t> Construction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repeat until done</a:t>
            </a:r>
            <a:endParaRPr lang="en-US" dirty="0"/>
          </a:p>
        </p:txBody>
      </p:sp>
      <p:pic>
        <p:nvPicPr>
          <p:cNvPr id="7" name="Picture 6" descr="visgraph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179094"/>
            <a:ext cx="7315200" cy="353590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3788</TotalTime>
  <Words>328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Origin</vt:lpstr>
      <vt:lpstr>Day 27</vt:lpstr>
      <vt:lpstr>Introduction</vt:lpstr>
      <vt:lpstr>Roadmaps</vt:lpstr>
      <vt:lpstr>Roadmap</vt:lpstr>
      <vt:lpstr>Visibility Graph</vt:lpstr>
      <vt:lpstr>Visibility Graph</vt:lpstr>
      <vt:lpstr>Visibility Graph Construction</vt:lpstr>
      <vt:lpstr>Visibility Graph Construction</vt:lpstr>
      <vt:lpstr>Visibility Graph Construction</vt:lpstr>
      <vt:lpstr>Visibility Graph Construction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 Ma</cp:lastModifiedBy>
  <cp:revision>68</cp:revision>
  <dcterms:created xsi:type="dcterms:W3CDTF">2011-01-07T01:27:12Z</dcterms:created>
  <dcterms:modified xsi:type="dcterms:W3CDTF">2011-03-18T18:06:03Z</dcterms:modified>
</cp:coreProperties>
</file>